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C749D-4807-4FA4-B2C7-0E991D0C0FE1}" v="31" dt="2022-05-18T13:59:40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B3D3B-E2D7-4E25-AE14-CAFC9A3C440E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3C834-D926-4452-8834-182B9FF5B34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5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26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79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548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50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17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342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02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14694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27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77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443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84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3443F-B6BE-4730-880B-0848C6B6A392}" type="datetimeFigureOut">
              <a:rPr lang="sr-Latn-CS" smtClean="0"/>
              <a:pPr/>
              <a:t>18.5.2022.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2047-2054-4EB0-B245-8BFFA3D1BB08}" type="slidenum">
              <a:rPr lang="sr-Latn-BA" smtClean="0"/>
              <a:pPr/>
              <a:t>‹Nr.›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84F7-FD0E-48E7-ACFE-D31DB4F32AE4}" type="datetimeFigureOut">
              <a:rPr lang="de-DE" smtClean="0"/>
              <a:pPr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502E-32B5-4AB8-A589-59E8FC8C9E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58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 za OP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57628"/>
            <a:ext cx="9144000" cy="25991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14282" y="59293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</a:t>
            </a:r>
            <a:r>
              <a:rPr lang="sr-Latn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de-D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14356"/>
            <a:ext cx="5072066" cy="642942"/>
            <a:chOff x="0" y="1428736"/>
            <a:chExt cx="5072066" cy="642942"/>
          </a:xfrm>
        </p:grpSpPr>
        <p:sp>
          <p:nvSpPr>
            <p:cNvPr id="5" name="Pentagon 4"/>
            <p:cNvSpPr/>
            <p:nvPr/>
          </p:nvSpPr>
          <p:spPr>
            <a:xfrm>
              <a:off x="0" y="1428736"/>
              <a:ext cx="5072066" cy="642942"/>
            </a:xfrm>
            <a:prstGeom prst="homePlat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42844" y="1457820"/>
              <a:ext cx="492922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PRESENTATION</a:t>
              </a:r>
              <a:endPara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3250397" y="1428736"/>
            <a:ext cx="2643206" cy="434479"/>
          </a:xfrm>
        </p:spPr>
        <p:txBody>
          <a:bodyPr>
            <a:noAutofit/>
          </a:bodyPr>
          <a:lstStyle/>
          <a:p>
            <a:r>
              <a:rPr lang="sr-Latn-RS" sz="2000" b="1" u="sng" dirty="0">
                <a:latin typeface="+mn-lt"/>
              </a:rPr>
              <a:t>ADDITIONAL SERVICE</a:t>
            </a:r>
            <a:endParaRPr lang="de-DE" sz="2000" b="1" u="sng" dirty="0"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4282" y="1928802"/>
            <a:ext cx="871296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30000"/>
              </a:lnSpc>
              <a:spcBef>
                <a:spcPct val="20000"/>
              </a:spcBef>
            </a:pPr>
            <a:r>
              <a:rPr lang="sr-Latn-RS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sr-Latn-RS" dirty="0"/>
              <a:t>Rental services </a:t>
            </a:r>
            <a:r>
              <a:rPr lang="en-US" dirty="0"/>
              <a:t>of fully equipped tool containers with hand tools and measuring equipment, office containers, changing rooms, workshop containers with special tools</a:t>
            </a:r>
            <a:r>
              <a:rPr lang="sr-Latn-RS" dirty="0"/>
              <a:t> for cleaning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sundblasting</a:t>
            </a:r>
            <a:endParaRPr lang="sr-Latn-RS" dirty="0"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sr-Latn-RS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US" dirty="0">
                <a:cs typeface="Arial" pitchFamily="34" charset="0"/>
              </a:rPr>
              <a:t>Transport</a:t>
            </a:r>
            <a:r>
              <a:rPr lang="sr-Latn-RS" dirty="0">
                <a:cs typeface="Arial" pitchFamily="34" charset="0"/>
              </a:rPr>
              <a:t> </a:t>
            </a:r>
            <a:r>
              <a:rPr lang="sr-Latn-RS" dirty="0" err="1">
                <a:cs typeface="Arial" pitchFamily="34" charset="0"/>
              </a:rPr>
              <a:t>skid</a:t>
            </a:r>
            <a:r>
              <a:rPr lang="sr-Latn-RS" dirty="0">
                <a:cs typeface="Arial" pitchFamily="34" charset="0"/>
              </a:rPr>
              <a:t> </a:t>
            </a:r>
            <a:r>
              <a:rPr lang="sr-Latn-RS" dirty="0" err="1">
                <a:cs typeface="Arial" pitchFamily="34" charset="0"/>
              </a:rPr>
              <a:t>for</a:t>
            </a:r>
            <a:r>
              <a:rPr lang="sr-Latn-RS" dirty="0">
                <a:cs typeface="Arial" pitchFamily="34" charset="0"/>
              </a:rPr>
              <a:t> transport </a:t>
            </a:r>
            <a:r>
              <a:rPr lang="sr-Latn-RS" dirty="0" err="1">
                <a:cs typeface="Arial" pitchFamily="34" charset="0"/>
              </a:rPr>
              <a:t>service</a:t>
            </a:r>
            <a:r>
              <a:rPr lang="de-DE" dirty="0">
                <a:cs typeface="Arial" pitchFamily="34" charset="0"/>
              </a:rPr>
              <a:t>s </a:t>
            </a:r>
            <a:r>
              <a:rPr lang="de-DE" dirty="0" err="1">
                <a:cs typeface="Arial" pitchFamily="34" charset="0"/>
              </a:rPr>
              <a:t>of</a:t>
            </a:r>
            <a:r>
              <a:rPr lang="sr-Latn-RS" dirty="0">
                <a:cs typeface="Arial" pitchFamily="34" charset="0"/>
              </a:rPr>
              <a:t> HP</a:t>
            </a:r>
            <a:r>
              <a:rPr lang="de-DE" dirty="0">
                <a:cs typeface="Arial" pitchFamily="34" charset="0"/>
              </a:rPr>
              <a:t>, </a:t>
            </a:r>
            <a:r>
              <a:rPr lang="sr-Latn-RS" dirty="0">
                <a:cs typeface="Arial" pitchFamily="34" charset="0"/>
              </a:rPr>
              <a:t>IP</a:t>
            </a:r>
            <a:r>
              <a:rPr lang="de-DE" dirty="0">
                <a:cs typeface="Arial" pitchFamily="34" charset="0"/>
              </a:rPr>
              <a:t>, </a:t>
            </a:r>
            <a:r>
              <a:rPr lang="sr-Latn-RS" dirty="0">
                <a:cs typeface="Arial" pitchFamily="34" charset="0"/>
              </a:rPr>
              <a:t>LP </a:t>
            </a:r>
            <a:r>
              <a:rPr lang="de-DE" dirty="0">
                <a:cs typeface="Arial" pitchFamily="34" charset="0"/>
              </a:rPr>
              <a:t>Turbine </a:t>
            </a:r>
            <a:r>
              <a:rPr lang="sr-Latn-RS" dirty="0">
                <a:cs typeface="Arial" pitchFamily="34" charset="0"/>
              </a:rPr>
              <a:t>rotor</a:t>
            </a:r>
            <a:r>
              <a:rPr lang="de-DE" dirty="0">
                <a:cs typeface="Arial" pitchFamily="34" charset="0"/>
              </a:rPr>
              <a:t>s</a:t>
            </a:r>
            <a:r>
              <a:rPr lang="sr-Latn-RS" dirty="0">
                <a:cs typeface="Arial" pitchFamily="34" charset="0"/>
              </a:rPr>
              <a:t> </a:t>
            </a:r>
            <a:r>
              <a:rPr lang="sr-Latn-RS" dirty="0" err="1">
                <a:cs typeface="Arial" pitchFamily="34" charset="0"/>
              </a:rPr>
              <a:t>and</a:t>
            </a:r>
            <a:r>
              <a:rPr lang="sr-Latn-RS" dirty="0">
                <a:cs typeface="Arial" pitchFamily="34" charset="0"/>
              </a:rPr>
              <a:t> </a:t>
            </a:r>
            <a:r>
              <a:rPr lang="sr-Latn-RS" dirty="0" err="1">
                <a:cs typeface="Arial" pitchFamily="34" charset="0"/>
              </a:rPr>
              <a:t>other</a:t>
            </a:r>
            <a:r>
              <a:rPr lang="sr-Latn-RS" dirty="0">
                <a:cs typeface="Arial" pitchFamily="34" charset="0"/>
              </a:rPr>
              <a:t> components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sr-Latn-RS" dirty="0">
                <a:solidFill>
                  <a:srgbClr val="FF0000"/>
                </a:solidFill>
                <a:cs typeface="Arial" pitchFamily="34" charset="0"/>
              </a:rPr>
              <a:t>&gt;</a:t>
            </a:r>
            <a:r>
              <a:rPr lang="en-US" dirty="0"/>
              <a:t> Special transport domestic and international</a:t>
            </a:r>
            <a:endParaRPr lang="sr-Latn-RS" dirty="0"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sr-Latn-RS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sr-Latn-RS" dirty="0">
                <a:cs typeface="Arial" pitchFamily="34" charset="0"/>
              </a:rPr>
              <a:t>Clasic domestic and international transport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5" name="Picture 8" descr="3 kom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496947"/>
            <a:ext cx="3643338" cy="2049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 descr="image-c1d47434fd756464770a29be3e54ee9ceeb5086d9c7869576f921ed5c1bab212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643446"/>
            <a:ext cx="1800200" cy="1925763"/>
          </a:xfrm>
          <a:prstGeom prst="round2DiagRect">
            <a:avLst>
              <a:gd name="adj1" fmla="val 16667"/>
              <a:gd name="adj2" fmla="val 54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03102011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143380"/>
            <a:ext cx="2016224" cy="2402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55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3348980" y="1428736"/>
            <a:ext cx="2446040" cy="434479"/>
          </a:xfrm>
        </p:spPr>
        <p:txBody>
          <a:bodyPr>
            <a:noAutofit/>
          </a:bodyPr>
          <a:lstStyle/>
          <a:p>
            <a:r>
              <a:rPr lang="sr-Latn-BA" sz="2400" b="1" u="sng" dirty="0">
                <a:latin typeface="+mn-lt"/>
              </a:rPr>
              <a:t>CERTIFICATES</a:t>
            </a:r>
            <a:endParaRPr lang="de-DE" sz="2400" b="1" u="sng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215074" y="3279755"/>
            <a:ext cx="267740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sr-Latn-BA" sz="2000" dirty="0">
                <a:solidFill>
                  <a:srgbClr val="FF0000"/>
                </a:solidFill>
                <a:cs typeface="Arial" pitchFamily="34" charset="0"/>
              </a:rPr>
              <a:t>&gt;</a:t>
            </a:r>
            <a:r>
              <a:rPr lang="sr-Latn-BA" sz="2000" dirty="0">
                <a:cs typeface="Arial" pitchFamily="34" charset="0"/>
              </a:rPr>
              <a:t> </a:t>
            </a:r>
            <a:r>
              <a:rPr lang="de-DE" sz="2000" dirty="0">
                <a:cs typeface="Arial" pitchFamily="34" charset="0"/>
              </a:rPr>
              <a:t>ISO 9001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sr-Latn-BA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de-DE" sz="2000" dirty="0">
                <a:cs typeface="Arial" pitchFamily="34" charset="0"/>
              </a:rPr>
              <a:t>ISO 14001</a:t>
            </a:r>
            <a:endParaRPr lang="sr-Latn-RS" sz="2000" dirty="0"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sr-Latn-BA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de-DE" sz="2000" dirty="0">
                <a:cs typeface="Arial" pitchFamily="34" charset="0"/>
              </a:rPr>
              <a:t>BS OHSAS 18001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sr-Latn-BA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de-DE" sz="2000" dirty="0">
                <a:cs typeface="Arial" pitchFamily="34" charset="0"/>
              </a:rPr>
              <a:t>AAA </a:t>
            </a:r>
            <a:r>
              <a:rPr lang="sr-Latn-BA" sz="2000" dirty="0">
                <a:cs typeface="Arial" pitchFamily="34" charset="0"/>
              </a:rPr>
              <a:t>Creditworthines rating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sr-Latn-BA" sz="2000" dirty="0"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sr-Latn-BA" sz="2000" dirty="0"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sr-Latn-BA" sz="2000" dirty="0"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en-US" sz="2000" dirty="0"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8596" y="2500306"/>
            <a:ext cx="5463909" cy="3786214"/>
            <a:chOff x="428596" y="2500306"/>
            <a:chExt cx="5463909" cy="3786214"/>
          </a:xfrm>
        </p:grpSpPr>
        <p:pic>
          <p:nvPicPr>
            <p:cNvPr id="3" name="Content Placeholder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6" y="2500306"/>
              <a:ext cx="2750668" cy="378621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4" descr="AAA certifikat ENG_00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4678" y="2500306"/>
              <a:ext cx="2677827" cy="378621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dirty="0">
                <a:solidFill>
                  <a:srgbClr val="FF0000"/>
                </a:solidFill>
                <a:cs typeface="Arial" pitchFamily="34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3348980" y="1428736"/>
            <a:ext cx="2446040" cy="434479"/>
          </a:xfrm>
        </p:spPr>
        <p:txBody>
          <a:bodyPr>
            <a:noAutofit/>
          </a:bodyPr>
          <a:lstStyle/>
          <a:p>
            <a:r>
              <a:rPr lang="sr-Latn-BA" sz="2400" b="1" u="sng" dirty="0"/>
              <a:t>REFERENCES</a:t>
            </a:r>
            <a:endParaRPr lang="de-DE" sz="2400" b="1" u="sng" dirty="0"/>
          </a:p>
        </p:txBody>
      </p:sp>
      <p:sp>
        <p:nvSpPr>
          <p:cNvPr id="2" name="Rechteck 1"/>
          <p:cNvSpPr/>
          <p:nvPr/>
        </p:nvSpPr>
        <p:spPr>
          <a:xfrm>
            <a:off x="428596" y="221455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dirty="0" err="1">
                <a:cs typeface="Arial" pitchFamily="34" charset="0"/>
              </a:rPr>
              <a:t>Alstom</a:t>
            </a:r>
            <a:r>
              <a:rPr lang="sr-Latn-RS" sz="2000" dirty="0">
                <a:cs typeface="Arial" pitchFamily="34" charset="0"/>
              </a:rPr>
              <a:t> Power - </a:t>
            </a:r>
            <a:r>
              <a:rPr lang="sr-Latn-BA" sz="2000" dirty="0">
                <a:cs typeface="Arial" pitchFamily="34" charset="0"/>
              </a:rPr>
              <a:t>Germany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ea typeface="Times New Roman"/>
                <a:cs typeface="Arial" pitchFamily="34" charset="0"/>
              </a:rPr>
              <a:t>GE Power </a:t>
            </a:r>
            <a:r>
              <a:rPr lang="sr-Latn-BA" sz="2000" dirty="0">
                <a:ea typeface="Times New Roman"/>
                <a:cs typeface="Arial" pitchFamily="34" charset="0"/>
              </a:rPr>
              <a:t>– Germany, Israel</a:t>
            </a:r>
            <a:endParaRPr lang="sr-Latn-RS" sz="2000" dirty="0"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dirty="0">
                <a:cs typeface="Arial" pitchFamily="34" charset="0"/>
              </a:rPr>
              <a:t>TPP Nikola Tesla A, Obrenovac - Serbia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dirty="0">
                <a:cs typeface="Arial" pitchFamily="34" charset="0"/>
              </a:rPr>
              <a:t>TPP Nikola Tesla B, Obrenovac - Serbia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dirty="0" err="1">
                <a:ea typeface="Times New Roman"/>
                <a:cs typeface="Arial" pitchFamily="34" charset="0"/>
              </a:rPr>
              <a:t>Optima</a:t>
            </a:r>
            <a:r>
              <a:rPr lang="sr-Latn-RS" sz="2000" dirty="0">
                <a:ea typeface="Times New Roman"/>
                <a:cs typeface="Arial" pitchFamily="34" charset="0"/>
              </a:rPr>
              <a:t> Gr</a:t>
            </a:r>
            <a:r>
              <a:rPr lang="de-DE" sz="2000" dirty="0" err="1">
                <a:ea typeface="Times New Roman"/>
                <a:cs typeface="Arial" pitchFamily="34" charset="0"/>
              </a:rPr>
              <a:t>oup</a:t>
            </a:r>
            <a:r>
              <a:rPr lang="sr-Latn-RS" sz="2000" dirty="0">
                <a:ea typeface="Times New Roman"/>
                <a:cs typeface="Arial" pitchFamily="34" charset="0"/>
              </a:rPr>
              <a:t> –</a:t>
            </a:r>
            <a:r>
              <a:rPr lang="sr-Latn-BA" sz="2000" dirty="0">
                <a:ea typeface="Times New Roman"/>
                <a:cs typeface="Arial" pitchFamily="34" charset="0"/>
              </a:rPr>
              <a:t> </a:t>
            </a:r>
            <a:r>
              <a:rPr lang="sr-Latn-RS" sz="2000" dirty="0">
                <a:ea typeface="Times New Roman"/>
                <a:cs typeface="Arial" pitchFamily="34" charset="0"/>
              </a:rPr>
              <a:t>Refinery oil Modriča- BiH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dirty="0" err="1">
                <a:cs typeface="Arial" pitchFamily="34" charset="0"/>
              </a:rPr>
              <a:t>Alumina</a:t>
            </a:r>
            <a:r>
              <a:rPr lang="sr-Latn-RS" sz="2000" dirty="0">
                <a:cs typeface="Arial" pitchFamily="34" charset="0"/>
              </a:rPr>
              <a:t> </a:t>
            </a:r>
            <a:r>
              <a:rPr lang="sr-Latn-BA" sz="2000" dirty="0">
                <a:cs typeface="Arial" pitchFamily="34" charset="0"/>
              </a:rPr>
              <a:t>Zvornik</a:t>
            </a:r>
            <a:r>
              <a:rPr lang="sr-Latn-RS" sz="2000" dirty="0">
                <a:cs typeface="Arial" pitchFamily="34" charset="0"/>
              </a:rPr>
              <a:t> – Production alumina, zeolit, hydrat</a:t>
            </a:r>
            <a:r>
              <a:rPr lang="de-DE" sz="2000" dirty="0">
                <a:cs typeface="Arial" pitchFamily="34" charset="0"/>
              </a:rPr>
              <a:t> </a:t>
            </a:r>
            <a:r>
              <a:rPr lang="sr-Latn-RS" sz="2000" dirty="0">
                <a:cs typeface="Arial" pitchFamily="34" charset="0"/>
              </a:rPr>
              <a:t>-</a:t>
            </a:r>
            <a:r>
              <a:rPr lang="de-DE" sz="2000" dirty="0">
                <a:cs typeface="Arial" pitchFamily="34" charset="0"/>
              </a:rPr>
              <a:t> </a:t>
            </a:r>
            <a:r>
              <a:rPr lang="sr-Latn-RS" sz="2000" dirty="0">
                <a:cs typeface="Arial" pitchFamily="34" charset="0"/>
              </a:rPr>
              <a:t>BiH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dirty="0">
                <a:cs typeface="Arial" pitchFamily="34" charset="0"/>
              </a:rPr>
              <a:t>TPP I</a:t>
            </a:r>
            <a:r>
              <a:rPr lang="sr-Latn-CS" sz="2000" dirty="0">
                <a:cs typeface="Arial" pitchFamily="34" charset="0"/>
              </a:rPr>
              <a:t>Ç</a:t>
            </a:r>
            <a:r>
              <a:rPr lang="sr-Latn-RS" sz="2000" dirty="0">
                <a:cs typeface="Arial" pitchFamily="34" charset="0"/>
              </a:rPr>
              <a:t>DA</a:t>
            </a:r>
            <a:r>
              <a:rPr lang="sr-Latn-CS" sz="2000" dirty="0">
                <a:cs typeface="Arial" pitchFamily="34" charset="0"/>
              </a:rPr>
              <a:t>Ş</a:t>
            </a:r>
            <a:r>
              <a:rPr lang="sr-Latn-RS" sz="2000" dirty="0">
                <a:cs typeface="Arial" pitchFamily="34" charset="0"/>
              </a:rPr>
              <a:t> </a:t>
            </a:r>
            <a:r>
              <a:rPr lang="sr-Latn-CS" sz="2000" dirty="0">
                <a:cs typeface="Arial" pitchFamily="34" charset="0"/>
              </a:rPr>
              <a:t>Ç</a:t>
            </a:r>
            <a:r>
              <a:rPr lang="sr-Latn-RS" sz="2000" dirty="0">
                <a:cs typeface="Arial" pitchFamily="34" charset="0"/>
              </a:rPr>
              <a:t>anakkale - Biga</a:t>
            </a:r>
            <a:r>
              <a:rPr lang="de-DE" sz="2000" dirty="0">
                <a:cs typeface="Arial" pitchFamily="34" charset="0"/>
              </a:rPr>
              <a:t> </a:t>
            </a:r>
            <a:r>
              <a:rPr lang="sr-Latn-RS" sz="2000" dirty="0">
                <a:cs typeface="Arial" pitchFamily="34" charset="0"/>
              </a:rPr>
              <a:t>-</a:t>
            </a:r>
            <a:r>
              <a:rPr lang="de-DE" sz="2000" dirty="0">
                <a:cs typeface="Arial" pitchFamily="34" charset="0"/>
              </a:rPr>
              <a:t> </a:t>
            </a:r>
            <a:r>
              <a:rPr lang="sr-Latn-RS" sz="2000" dirty="0">
                <a:cs typeface="Arial" pitchFamily="34" charset="0"/>
              </a:rPr>
              <a:t>Turkey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dirty="0">
                <a:cs typeface="Arial" pitchFamily="34" charset="0"/>
              </a:rPr>
              <a:t>TPP</a:t>
            </a:r>
            <a:r>
              <a:rPr lang="sr-Latn-RS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sr-Latn-RS" sz="2000" dirty="0">
                <a:cs typeface="Arial" pitchFamily="34" charset="0"/>
              </a:rPr>
              <a:t>Termica de Meriama Lousa de Arriba - Spain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BA" sz="2000" dirty="0">
                <a:ea typeface="Times New Roman"/>
                <a:cs typeface="Arial" pitchFamily="34" charset="0"/>
              </a:rPr>
              <a:t>TPP </a:t>
            </a:r>
            <a:r>
              <a:rPr lang="sr-Cyrl-CS" sz="2000" dirty="0">
                <a:ea typeface="Times New Roman"/>
                <a:cs typeface="Arial" pitchFamily="34" charset="0"/>
              </a:rPr>
              <a:t>Sines</a:t>
            </a:r>
            <a:r>
              <a:rPr lang="sr-Latn-BA" sz="2000" dirty="0">
                <a:ea typeface="Times New Roman"/>
                <a:cs typeface="Arial" pitchFamily="34" charset="0"/>
              </a:rPr>
              <a:t> </a:t>
            </a:r>
            <a:r>
              <a:rPr lang="sr-Cyrl-CS" sz="2000" dirty="0">
                <a:ea typeface="Times New Roman"/>
                <a:cs typeface="Arial" pitchFamily="34" charset="0"/>
              </a:rPr>
              <a:t>- Setubal</a:t>
            </a:r>
            <a:r>
              <a:rPr lang="de-DE" sz="2000" dirty="0">
                <a:ea typeface="Times New Roman"/>
                <a:cs typeface="Arial" pitchFamily="34" charset="0"/>
              </a:rPr>
              <a:t> </a:t>
            </a:r>
            <a:r>
              <a:rPr lang="sr-Cyrl-CS" sz="2000" dirty="0">
                <a:ea typeface="Times New Roman"/>
                <a:cs typeface="Arial" pitchFamily="34" charset="0"/>
              </a:rPr>
              <a:t>- Portugal</a:t>
            </a:r>
            <a:endParaRPr lang="sr-Latn-RS" sz="2000" dirty="0">
              <a:ea typeface="Times New Roman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BA" sz="2000" dirty="0">
                <a:ea typeface="Times New Roman"/>
                <a:cs typeface="Arial" pitchFamily="34" charset="0"/>
              </a:rPr>
              <a:t>TPP </a:t>
            </a:r>
            <a:r>
              <a:rPr lang="sr-Cyrl-CS" sz="2000" dirty="0">
                <a:ea typeface="Times New Roman"/>
                <a:cs typeface="Arial" pitchFamily="34" charset="0"/>
              </a:rPr>
              <a:t>Pego</a:t>
            </a:r>
            <a:r>
              <a:rPr lang="sr-Latn-BA" sz="2000" dirty="0">
                <a:ea typeface="Times New Roman"/>
                <a:cs typeface="Arial" pitchFamily="34" charset="0"/>
              </a:rPr>
              <a:t> - </a:t>
            </a:r>
            <a:r>
              <a:rPr lang="sr-Cyrl-CS" sz="2000" dirty="0">
                <a:ea typeface="Times New Roman"/>
                <a:cs typeface="Arial" pitchFamily="34" charset="0"/>
              </a:rPr>
              <a:t>Santarem - Portugal</a:t>
            </a:r>
            <a:endParaRPr lang="sr-Latn-RS" sz="2000" dirty="0">
              <a:ea typeface="Times New Roman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dirty="0">
                <a:cs typeface="Arial" pitchFamily="34" charset="0"/>
              </a:rPr>
              <a:t>TPP DSW SDOM - </a:t>
            </a:r>
            <a:r>
              <a:rPr lang="sr-Latn-RS" sz="2000" dirty="0" err="1">
                <a:cs typeface="Arial" pitchFamily="34" charset="0"/>
              </a:rPr>
              <a:t>Israel</a:t>
            </a:r>
            <a:endParaRPr lang="de-DE" sz="2000" dirty="0"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dirty="0">
                <a:cs typeface="Arial" pitchFamily="34" charset="0"/>
              </a:rPr>
              <a:t>TPP </a:t>
            </a:r>
            <a:r>
              <a:rPr lang="de-DE" sz="2000" dirty="0">
                <a:cs typeface="Arial" pitchFamily="34" charset="0"/>
              </a:rPr>
              <a:t>Rutenberg </a:t>
            </a:r>
            <a:r>
              <a:rPr lang="sr-Latn-RS" sz="2000" dirty="0">
                <a:cs typeface="Arial" pitchFamily="34" charset="0"/>
              </a:rPr>
              <a:t>- </a:t>
            </a:r>
            <a:r>
              <a:rPr lang="sr-Latn-RS" sz="2000" dirty="0" err="1">
                <a:cs typeface="Arial" pitchFamily="34" charset="0"/>
              </a:rPr>
              <a:t>Israel</a:t>
            </a:r>
            <a:endParaRPr lang="de-DE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5674" y="2428868"/>
            <a:ext cx="8592653" cy="3731890"/>
            <a:chOff x="357158" y="2571744"/>
            <a:chExt cx="8592653" cy="37318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571744"/>
              <a:ext cx="2746207" cy="37318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2571744"/>
              <a:ext cx="2821938" cy="37318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12" y="2571744"/>
              <a:ext cx="2663299" cy="37318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857488" y="1428736"/>
            <a:ext cx="3143272" cy="434479"/>
          </a:xfrm>
        </p:spPr>
        <p:txBody>
          <a:bodyPr>
            <a:noAutofit/>
          </a:bodyPr>
          <a:lstStyle/>
          <a:p>
            <a:r>
              <a:rPr lang="sr-Latn-RS" sz="2000" b="1" u="sng" dirty="0">
                <a:latin typeface="+mn-lt"/>
              </a:rPr>
              <a:t>EXAMPLES OF REFRENCE</a:t>
            </a:r>
            <a:endParaRPr lang="de-DE" sz="20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67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Brosura Optima Power 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5984" y="1428736"/>
            <a:ext cx="6858016" cy="54292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3348980" y="1357298"/>
            <a:ext cx="2446040" cy="434479"/>
          </a:xfrm>
        </p:spPr>
        <p:txBody>
          <a:bodyPr>
            <a:noAutofit/>
          </a:bodyPr>
          <a:lstStyle/>
          <a:p>
            <a:r>
              <a:rPr lang="de-DE" sz="2400" b="1" u="sng" dirty="0">
                <a:latin typeface="+mn-lt"/>
              </a:rPr>
              <a:t>L</a:t>
            </a:r>
            <a:r>
              <a:rPr lang="sr-Latn-BA" sz="2400" b="1" u="sng" dirty="0">
                <a:latin typeface="+mn-lt"/>
              </a:rPr>
              <a:t>OCATION</a:t>
            </a:r>
            <a:endParaRPr lang="de-DE" sz="2400" b="1" u="sng" dirty="0">
              <a:latin typeface="+mn-lt"/>
            </a:endParaRPr>
          </a:p>
        </p:txBody>
      </p:sp>
      <p:pic>
        <p:nvPicPr>
          <p:cNvPr id="5" name="Picture 8" descr="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214818"/>
            <a:ext cx="2039487" cy="90643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 descr="komp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722048"/>
            <a:ext cx="1696698" cy="164305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3" descr="Mašinski park Optima Pow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107640"/>
            <a:ext cx="2077872" cy="103574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5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3348980" y="1500174"/>
            <a:ext cx="2446040" cy="434479"/>
          </a:xfrm>
        </p:spPr>
        <p:txBody>
          <a:bodyPr>
            <a:noAutofit/>
          </a:bodyPr>
          <a:lstStyle/>
          <a:p>
            <a:r>
              <a:rPr lang="sr-Latn-RS" sz="2400" b="1" u="sng" dirty="0">
                <a:latin typeface="+mn-lt"/>
              </a:rPr>
              <a:t>CONTACT</a:t>
            </a:r>
            <a:endParaRPr lang="de-DE" sz="2400" b="1" u="sng" dirty="0">
              <a:latin typeface="+mn-lt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1666506" y="2418598"/>
            <a:ext cx="5810988" cy="3331130"/>
            <a:chOff x="-326589" y="1283855"/>
            <a:chExt cx="6755977" cy="2925122"/>
          </a:xfrm>
        </p:grpSpPr>
        <p:sp>
          <p:nvSpPr>
            <p:cNvPr id="5" name="TextBox 2"/>
            <p:cNvSpPr txBox="1"/>
            <p:nvPr/>
          </p:nvSpPr>
          <p:spPr>
            <a:xfrm>
              <a:off x="3428992" y="2857502"/>
              <a:ext cx="300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-326589" y="1283855"/>
              <a:ext cx="3786214" cy="40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dirty="0">
                  <a:cs typeface="Arial" pitchFamily="34" charset="0"/>
                </a:rPr>
                <a:t>Head Office:</a:t>
              </a:r>
              <a:endParaRPr lang="en-US" sz="2400" dirty="0">
                <a:cs typeface="Arial" pitchFamily="34" charset="0"/>
              </a:endParaRPr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571472" y="2786064"/>
              <a:ext cx="5143536" cy="1422913"/>
              <a:chOff x="642910" y="2857502"/>
              <a:chExt cx="5143536" cy="1422913"/>
            </a:xfrm>
          </p:grpSpPr>
          <p:sp>
            <p:nvSpPr>
              <p:cNvPr id="9" name="TextBox 5"/>
              <p:cNvSpPr txBox="1"/>
              <p:nvPr/>
            </p:nvSpPr>
            <p:spPr>
              <a:xfrm>
                <a:off x="642910" y="2857502"/>
                <a:ext cx="3786214" cy="351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000" dirty="0">
                    <a:cs typeface="Arial" pitchFamily="34" charset="0"/>
                  </a:rPr>
                  <a:t>Tel:  +387 (0) 53 820 240</a:t>
                </a:r>
                <a:endParaRPr lang="en-US" sz="2000" dirty="0">
                  <a:cs typeface="Arial" pitchFamily="34" charset="0"/>
                </a:endParaRPr>
              </a:p>
            </p:txBody>
          </p:sp>
          <p:sp>
            <p:nvSpPr>
              <p:cNvPr id="10" name="TextBox 6"/>
              <p:cNvSpPr txBox="1"/>
              <p:nvPr/>
            </p:nvSpPr>
            <p:spPr>
              <a:xfrm>
                <a:off x="642910" y="3214692"/>
                <a:ext cx="3786214" cy="351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000" dirty="0">
                    <a:cs typeface="Arial" pitchFamily="34" charset="0"/>
                  </a:rPr>
                  <a:t>Fax: +387 (0) 53 820 240</a:t>
                </a:r>
                <a:endParaRPr lang="en-US" sz="2000" dirty="0">
                  <a:cs typeface="Arial" pitchFamily="34" charset="0"/>
                </a:endParaRPr>
              </a:p>
            </p:txBody>
          </p:sp>
          <p:sp>
            <p:nvSpPr>
              <p:cNvPr id="11" name="TextBox 7"/>
              <p:cNvSpPr txBox="1"/>
              <p:nvPr/>
            </p:nvSpPr>
            <p:spPr>
              <a:xfrm>
                <a:off x="642910" y="3571882"/>
                <a:ext cx="5143536" cy="351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000" dirty="0">
                    <a:cs typeface="Arial" pitchFamily="34" charset="0"/>
                  </a:rPr>
                  <a:t>E-mail: service@power-optima.com</a:t>
                </a:r>
                <a:endParaRPr lang="en-US" sz="2000" dirty="0">
                  <a:cs typeface="Arial" pitchFamily="34" charset="0"/>
                </a:endParaRPr>
              </a:p>
            </p:txBody>
          </p:sp>
          <p:sp>
            <p:nvSpPr>
              <p:cNvPr id="12" name="TextBox 8"/>
              <p:cNvSpPr txBox="1"/>
              <p:nvPr/>
            </p:nvSpPr>
            <p:spPr>
              <a:xfrm>
                <a:off x="642910" y="3929072"/>
                <a:ext cx="5143536" cy="351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000" dirty="0">
                    <a:cs typeface="Arial" pitchFamily="34" charset="0"/>
                  </a:rPr>
                  <a:t>Web: www.optima</a:t>
                </a:r>
                <a:r>
                  <a:rPr lang="de-DE" sz="2000" dirty="0">
                    <a:cs typeface="Arial" pitchFamily="34" charset="0"/>
                  </a:rPr>
                  <a:t>-</a:t>
                </a:r>
                <a:r>
                  <a:rPr lang="sr-Latn-RS" sz="2000" dirty="0">
                    <a:cs typeface="Arial" pitchFamily="34" charset="0"/>
                  </a:rPr>
                  <a:t>power.ba</a:t>
                </a:r>
                <a:endParaRPr lang="en-US" sz="2000" dirty="0">
                  <a:cs typeface="Arial" pitchFamily="34" charset="0"/>
                </a:endParaRPr>
              </a:p>
            </p:txBody>
          </p:sp>
        </p:grpSp>
        <p:sp>
          <p:nvSpPr>
            <p:cNvPr id="8" name="TextBox 9"/>
            <p:cNvSpPr txBox="1"/>
            <p:nvPr/>
          </p:nvSpPr>
          <p:spPr>
            <a:xfrm>
              <a:off x="571472" y="1857370"/>
              <a:ext cx="3786214" cy="1187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cs typeface="Arial" pitchFamily="34" charset="0"/>
                </a:rPr>
                <a:t>Obala 49, Kladari Donji </a:t>
              </a:r>
            </a:p>
            <a:p>
              <a:r>
                <a:rPr lang="sr-Latn-RS" sz="2000" dirty="0">
                  <a:cs typeface="Arial" pitchFamily="34" charset="0"/>
                </a:rPr>
                <a:t>74480 Modriča </a:t>
              </a:r>
              <a:endParaRPr lang="de-DE" sz="2000" dirty="0">
                <a:cs typeface="Arial" pitchFamily="34" charset="0"/>
              </a:endParaRPr>
            </a:p>
            <a:p>
              <a:r>
                <a:rPr lang="de-DE" sz="2000" dirty="0" err="1">
                  <a:cs typeface="Arial" pitchFamily="34" charset="0"/>
                </a:rPr>
                <a:t>Bosnia</a:t>
              </a:r>
              <a:r>
                <a:rPr lang="de-DE" sz="2000" dirty="0">
                  <a:cs typeface="Arial" pitchFamily="34" charset="0"/>
                </a:rPr>
                <a:t> </a:t>
              </a:r>
              <a:r>
                <a:rPr lang="de-DE" sz="2000" dirty="0" err="1">
                  <a:cs typeface="Arial" pitchFamily="34" charset="0"/>
                </a:rPr>
                <a:t>and</a:t>
              </a:r>
              <a:r>
                <a:rPr lang="de-DE" sz="2000" dirty="0">
                  <a:cs typeface="Arial" pitchFamily="34" charset="0"/>
                </a:rPr>
                <a:t> </a:t>
              </a:r>
              <a:r>
                <a:rPr lang="de-DE" sz="2000" dirty="0" err="1">
                  <a:cs typeface="Arial" pitchFamily="34" charset="0"/>
                </a:rPr>
                <a:t>Hercegovina</a:t>
              </a:r>
              <a:endParaRPr lang="de-DE" sz="2000" dirty="0">
                <a:cs typeface="Arial" pitchFamily="34" charset="0"/>
              </a:endParaRPr>
            </a:p>
            <a:p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74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9144000" cy="33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54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5720" y="2428868"/>
            <a:ext cx="857256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/>
            <a:r>
              <a:rPr lang="sr-Latn-R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OPTIMA Power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2007 in city Modriča, located 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BiH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Srpska,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 km from the border with Croatia and the European Union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/>
            <a:r>
              <a:rPr lang="sr-Latn-R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OPTIMA Power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company has a global focus to provide supervision, 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overhaul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delivery of spare parts for power 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/>
            <a:r>
              <a:rPr lang="sr-Latn-R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OPTIMA Power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provides services for the overhaul of power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TURBINE, GENERATORS, COMPRESSORS and PU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MPS.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99892" y="14287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u="sng" dirty="0">
                <a:cs typeface="Arial" pitchFamily="34" charset="0"/>
              </a:rPr>
              <a:t>About us</a:t>
            </a:r>
            <a:endParaRPr lang="de-DE" sz="24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7554" y="1428736"/>
            <a:ext cx="2446040" cy="434479"/>
          </a:xfrm>
        </p:spPr>
        <p:txBody>
          <a:bodyPr>
            <a:noAutofit/>
          </a:bodyPr>
          <a:lstStyle/>
          <a:p>
            <a:r>
              <a:rPr lang="sr-Latn-RS" sz="2400" b="1" u="sng" dirty="0">
                <a:latin typeface="+mn-lt"/>
              </a:rPr>
              <a:t>HISTORY</a:t>
            </a:r>
            <a:endParaRPr lang="de-DE" sz="2400" b="1" u="sng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715436" cy="4357718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2007. Was found in city </a:t>
            </a:r>
            <a:r>
              <a:rPr lang="en-GB" sz="5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Modriča</a:t>
            </a: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Republic of Srpska - BiH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2008. Certificated solution partner for original manufacturer ALSTOM – BBC/ABB.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2009. Over 90% of the company turnover generated from export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2010. Subcontracting projects for ALSTOM Power Service u Germany, Serbia, Portugal and Spain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2010. Spare parts solution partners for ALSTOM Power / GE Power in Portugal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2012. Re-engineering turbine spare part for Chinese OEM - Shanghai Turbine in Turkey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2013. Capital investment in administrative centre  »Optima power Head office« 400 m²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2017. Investment in production facilities for CNC processing, Optima Power machining park” on 1000 m²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Certificated company of Comply Works in according with GE hazard management system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 Solution partner from ITH for Balkan    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 Solution partner from Metal Expert for Balkan    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GB" sz="5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70000"/>
              </a:lnSpc>
            </a:pPr>
            <a:endParaRPr lang="de-DE" sz="7200" dirty="0">
              <a:solidFill>
                <a:schemeClr val="tx1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 algn="l">
              <a:buFont typeface="Wingdings" pitchFamily="2" charset="2"/>
              <a:buChar char="à"/>
            </a:pPr>
            <a:endParaRPr lang="de-DE" sz="5600" dirty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826"/>
            <a:ext cx="9144001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24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357554" y="1571612"/>
            <a:ext cx="2446040" cy="434479"/>
          </a:xfrm>
        </p:spPr>
        <p:txBody>
          <a:bodyPr>
            <a:noAutofit/>
          </a:bodyPr>
          <a:lstStyle/>
          <a:p>
            <a:r>
              <a:rPr lang="sr-Latn-BA" sz="2400" b="1" u="sng" dirty="0">
                <a:latin typeface="+mn-lt"/>
              </a:rPr>
              <a:t>OUR PORTFOLIO</a:t>
            </a:r>
            <a:endParaRPr lang="de-DE" sz="2400" b="1" u="sng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7" y="2427087"/>
            <a:ext cx="3145053" cy="314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1472" y="2232224"/>
            <a:ext cx="6858048" cy="34290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sr-Latn-RS" sz="2400" dirty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&gt;</a:t>
            </a:r>
            <a: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lang="sr-Latn-BA" sz="2400" dirty="0" err="1">
                <a:effectLst/>
                <a:latin typeface="+mn-lt"/>
                <a:cs typeface="Arial" pitchFamily="34" charset="0"/>
              </a:rPr>
              <a:t>Cons</a:t>
            </a:r>
            <a:r>
              <a:rPr lang="de-DE" sz="2400" dirty="0">
                <a:effectLst/>
                <a:latin typeface="+mn-lt"/>
                <a:cs typeface="Arial" pitchFamily="34" charset="0"/>
              </a:rPr>
              <a:t>u</a:t>
            </a:r>
            <a:r>
              <a:rPr lang="sr-Latn-BA" sz="2400" dirty="0" err="1">
                <a:effectLst/>
                <a:latin typeface="+mn-lt"/>
                <a:cs typeface="Arial" pitchFamily="34" charset="0"/>
              </a:rPr>
              <a:t>lting</a:t>
            </a:r>
            <a:b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lang="sr-Latn-RS" sz="2400" dirty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&gt;</a:t>
            </a:r>
            <a: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lang="sr-Latn-RS" sz="2400" dirty="0">
                <a:effectLst/>
                <a:latin typeface="+mn-lt"/>
                <a:cs typeface="Arial" pitchFamily="34" charset="0"/>
              </a:rPr>
              <a:t>Supervision</a:t>
            </a:r>
            <a:b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lang="sr-Latn-RS" sz="2400" dirty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&gt;</a:t>
            </a:r>
            <a: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lang="sr-Latn-RS" sz="2400" dirty="0">
                <a:effectLst/>
                <a:latin typeface="+mn-lt"/>
                <a:cs typeface="Arial" pitchFamily="34" charset="0"/>
              </a:rPr>
              <a:t>Re-engineering and designing</a:t>
            </a:r>
            <a:b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lang="sr-Latn-RS" sz="2400" dirty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&gt; </a:t>
            </a:r>
            <a:r>
              <a:rPr lang="sr-Latn-RS" sz="2400" dirty="0">
                <a:effectLst/>
                <a:latin typeface="+mn-lt"/>
                <a:cs typeface="Arial" pitchFamily="34" charset="0"/>
              </a:rPr>
              <a:t>Overhaul works</a:t>
            </a:r>
            <a:b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lang="sr-Latn-RS" sz="2400" dirty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&gt;</a:t>
            </a:r>
            <a: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lang="en-US" sz="2400" dirty="0"/>
              <a:t>Manufacturing services </a:t>
            </a:r>
            <a:b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lang="sr-Latn-RS" sz="2400" dirty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&gt;</a:t>
            </a:r>
            <a:r>
              <a:rPr lang="sr-Latn-RS" sz="2400" dirty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lang="sr-Latn-RS" sz="2400" dirty="0">
                <a:effectLst/>
                <a:latin typeface="+mn-lt"/>
                <a:cs typeface="Arial" pitchFamily="34" charset="0"/>
              </a:rPr>
              <a:t>Additional service</a:t>
            </a:r>
            <a:endParaRPr lang="en-US" sz="2400" dirty="0"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7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581517" y="1879895"/>
            <a:ext cx="2446040" cy="434479"/>
          </a:xfrm>
        </p:spPr>
        <p:txBody>
          <a:bodyPr>
            <a:noAutofit/>
          </a:bodyPr>
          <a:lstStyle/>
          <a:p>
            <a:r>
              <a:rPr lang="en-GB" sz="2400" b="1" u="sng" dirty="0">
                <a:latin typeface="+mn-lt"/>
              </a:rPr>
              <a:t>CONSULTING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1520" y="2871327"/>
            <a:ext cx="7967996" cy="330666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consulting– TFA</a:t>
            </a:r>
          </a:p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 algn="l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SCC training  (Safety Certificate Contractors) </a:t>
            </a:r>
          </a:p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TÜV Thüringen partnership</a:t>
            </a:r>
          </a:p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EHS (</a:t>
            </a:r>
            <a:r>
              <a:rPr lang="en-GB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nvironment, </a:t>
            </a:r>
            <a:r>
              <a:rPr lang="en-GB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ealth, </a:t>
            </a:r>
            <a:r>
              <a:rPr lang="en-GB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afety) services, verified from Comply</a:t>
            </a:r>
          </a:p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Works for GE hazard management system</a:t>
            </a:r>
          </a:p>
          <a:p>
            <a:pPr algn="l">
              <a:buFont typeface="Wingdings"/>
              <a:buChar char="Ø"/>
            </a:pPr>
            <a:endParaRPr lang="sr-Latn-RS" sz="2800" dirty="0">
              <a:solidFill>
                <a:schemeClr val="bg1"/>
              </a:solidFill>
            </a:endParaRPr>
          </a:p>
          <a:p>
            <a:pPr algn="l">
              <a:buFont typeface="Wingdings"/>
              <a:buChar char="Ø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3594" y="1757421"/>
            <a:ext cx="2967644" cy="2227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97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144575"/>
            <a:ext cx="4011516" cy="335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39552" y="1924771"/>
            <a:ext cx="2446040" cy="434479"/>
          </a:xfrm>
        </p:spPr>
        <p:txBody>
          <a:bodyPr>
            <a:noAutofit/>
          </a:bodyPr>
          <a:lstStyle/>
          <a:p>
            <a:r>
              <a:rPr lang="sr-Latn-RS" sz="2400" b="1" u="sng" dirty="0">
                <a:latin typeface="+mn-lt"/>
              </a:rPr>
              <a:t>SUPERVISION</a:t>
            </a:r>
            <a:endParaRPr lang="de-DE" sz="2400" b="1" u="sng" dirty="0">
              <a:latin typeface="+mn-lt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3127977"/>
            <a:ext cx="8567935" cy="258544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sr-Latn-RS" sz="2000" dirty="0">
                <a:solidFill>
                  <a:srgbClr val="FF0000"/>
                </a:solidFill>
                <a:cs typeface="Arial" pitchFamily="34" charset="0"/>
              </a:rPr>
              <a:t>&gt;</a:t>
            </a:r>
            <a:r>
              <a:rPr lang="sr-Latn-RS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Site Managers</a:t>
            </a:r>
          </a:p>
          <a:p>
            <a:pPr marL="342900" indent="-342900" algn="l"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EHS management</a:t>
            </a:r>
          </a:p>
          <a:p>
            <a:pPr marL="342900" indent="-342900" algn="l"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Supervisors on turbine, generator, valves, hydraulics ,compressors, pumps</a:t>
            </a:r>
          </a:p>
          <a:p>
            <a:pPr marL="342900" indent="-342900" algn="l"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Low speed rotor balancing</a:t>
            </a:r>
          </a:p>
          <a:p>
            <a:pPr marL="342900" indent="-342900" algn="l"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&gt;</a:t>
            </a: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 Special services like blading, mobile machining</a:t>
            </a:r>
          </a:p>
        </p:txBody>
      </p:sp>
    </p:spTree>
    <p:extLst>
      <p:ext uri="{BB962C8B-B14F-4D97-AF65-F5344CB8AC3E}">
        <p14:creationId xmlns:p14="http://schemas.microsoft.com/office/powerpoint/2010/main" val="200008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2100264" y="1500174"/>
            <a:ext cx="4943472" cy="434479"/>
          </a:xfrm>
        </p:spPr>
        <p:txBody>
          <a:bodyPr>
            <a:noAutofit/>
          </a:bodyPr>
          <a:lstStyle/>
          <a:p>
            <a:r>
              <a:rPr lang="sr-Latn-BA" sz="2400" b="1" u="sng" dirty="0"/>
              <a:t>ENGINNERING AND DESIGN</a:t>
            </a:r>
            <a:endParaRPr lang="de-DE" sz="2400" b="1" u="sng" dirty="0"/>
          </a:p>
        </p:txBody>
      </p:sp>
      <p:pic>
        <p:nvPicPr>
          <p:cNvPr id="4" name="Picture 5" descr="3d.jpg"/>
          <p:cNvPicPr>
            <a:picLocks noChangeAspect="1"/>
          </p:cNvPicPr>
          <p:nvPr/>
        </p:nvPicPr>
        <p:blipFill>
          <a:blip r:embed="rId3" cstate="print"/>
          <a:srcRect l="30000" b="-428"/>
          <a:stretch>
            <a:fillRect/>
          </a:stretch>
        </p:blipFill>
        <p:spPr>
          <a:xfrm>
            <a:off x="4937124" y="2924944"/>
            <a:ext cx="400049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hteck 1"/>
          <p:cNvSpPr/>
          <p:nvPr/>
        </p:nvSpPr>
        <p:spPr>
          <a:xfrm>
            <a:off x="214282" y="2500306"/>
            <a:ext cx="8606191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sz="2200" dirty="0">
                <a:cs typeface="Arial" pitchFamily="34" charset="0"/>
              </a:rPr>
              <a:t>3D</a:t>
            </a:r>
            <a:r>
              <a:rPr lang="en-GB" sz="2400" dirty="0"/>
              <a:t> modelling of mechanical components and structures</a:t>
            </a:r>
            <a:endParaRPr lang="en-GB" sz="2200" dirty="0"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sz="2200" dirty="0">
                <a:cs typeface="Arial" pitchFamily="34" charset="0"/>
              </a:rPr>
              <a:t>FEM analyses of mechanical construction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sz="2200" dirty="0">
                <a:cs typeface="Arial" pitchFamily="34" charset="0"/>
              </a:rPr>
              <a:t>Technical and workshop drawings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sz="2200" dirty="0">
                <a:cs typeface="Arial" pitchFamily="34" charset="0"/>
              </a:rPr>
              <a:t>Designing system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sz="2200" dirty="0">
                <a:cs typeface="Arial" pitchFamily="34" charset="0"/>
              </a:rPr>
              <a:t>Spare parts OEM manufacturers</a:t>
            </a:r>
          </a:p>
          <a:p>
            <a:pPr marL="182563" indent="-182563">
              <a:lnSpc>
                <a:spcPct val="13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sz="2200" dirty="0">
                <a:cs typeface="Arial" pitchFamily="34" charset="0"/>
              </a:rPr>
              <a:t>Engineering, design and manufacturing of </a:t>
            </a:r>
          </a:p>
          <a:p>
            <a:pPr marL="182563" indent="-182563">
              <a:lnSpc>
                <a:spcPct val="130000"/>
              </a:lnSpc>
              <a:spcBef>
                <a:spcPct val="20000"/>
              </a:spcBef>
            </a:pPr>
            <a:r>
              <a:rPr lang="en-GB" sz="2200" dirty="0">
                <a:cs typeface="Arial" pitchFamily="34" charset="0"/>
              </a:rPr>
              <a:t>   frames for rotor and casing turbines and generators</a:t>
            </a:r>
          </a:p>
        </p:txBody>
      </p:sp>
    </p:spTree>
    <p:extLst>
      <p:ext uri="{BB962C8B-B14F-4D97-AF65-F5344CB8AC3E}">
        <p14:creationId xmlns:p14="http://schemas.microsoft.com/office/powerpoint/2010/main" val="157822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3357554" y="1428736"/>
            <a:ext cx="2446040" cy="434479"/>
          </a:xfrm>
        </p:spPr>
        <p:txBody>
          <a:bodyPr>
            <a:noAutofit/>
          </a:bodyPr>
          <a:lstStyle/>
          <a:p>
            <a:r>
              <a:rPr lang="sr-Latn-RS" sz="2400" b="1" u="sng" dirty="0"/>
              <a:t>OVERHAUL</a:t>
            </a:r>
            <a:endParaRPr lang="de-DE" sz="2400" b="1" u="sng" dirty="0"/>
          </a:p>
        </p:txBody>
      </p:sp>
      <p:sp>
        <p:nvSpPr>
          <p:cNvPr id="2" name="Rechteck 1"/>
          <p:cNvSpPr/>
          <p:nvPr/>
        </p:nvSpPr>
        <p:spPr>
          <a:xfrm>
            <a:off x="285720" y="2000240"/>
            <a:ext cx="857256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&gt;  </a:t>
            </a:r>
            <a:r>
              <a:rPr lang="en-GB" dirty="0">
                <a:cs typeface="Arial" pitchFamily="34" charset="0"/>
              </a:rPr>
              <a:t>Steam turbine 15 MW – 700 MW (BBC, CEM, ABB, Alstom, LMZ, KTZ, </a:t>
            </a:r>
            <a:r>
              <a:rPr lang="en-GB" dirty="0" err="1">
                <a:cs typeface="Arial" pitchFamily="34" charset="0"/>
              </a:rPr>
              <a:t>Shangai</a:t>
            </a:r>
            <a:r>
              <a:rPr lang="en-GB" dirty="0">
                <a:cs typeface="Arial" pitchFamily="34" charset="0"/>
              </a:rPr>
              <a:t> Turbine)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&gt;  </a:t>
            </a:r>
            <a:r>
              <a:rPr lang="en-GB" dirty="0">
                <a:cs typeface="Arial" pitchFamily="34" charset="0"/>
              </a:rPr>
              <a:t>Turbo-compressors (LMZ, Worthington, </a:t>
            </a:r>
            <a:r>
              <a:rPr lang="en-GB" dirty="0" err="1">
                <a:cs typeface="Arial" pitchFamily="34" charset="0"/>
              </a:rPr>
              <a:t>Jugoturbina</a:t>
            </a:r>
            <a:r>
              <a:rPr lang="en-GB" dirty="0"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&gt;  </a:t>
            </a:r>
            <a:r>
              <a:rPr lang="en-GB" dirty="0">
                <a:cs typeface="Arial" pitchFamily="34" charset="0"/>
              </a:rPr>
              <a:t>Boilers turbo feed pumps (KSB, BMZ)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&gt;  </a:t>
            </a:r>
            <a:r>
              <a:rPr lang="en-GB" dirty="0">
                <a:cs typeface="Arial" pitchFamily="34" charset="0"/>
              </a:rPr>
              <a:t>Generator (BBC/ABB/ALSTOM, ETM, </a:t>
            </a:r>
            <a:r>
              <a:rPr lang="en-GB" dirty="0" err="1">
                <a:cs typeface="Arial" pitchFamily="34" charset="0"/>
              </a:rPr>
              <a:t>Rade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 err="1">
                <a:cs typeface="Arial" pitchFamily="34" charset="0"/>
              </a:rPr>
              <a:t>Končar</a:t>
            </a:r>
            <a:r>
              <a:rPr lang="en-GB" dirty="0">
                <a:cs typeface="Arial" pitchFamily="34" charset="0"/>
              </a:rPr>
              <a:t>, </a:t>
            </a:r>
            <a:r>
              <a:rPr lang="en-GB" dirty="0" err="1">
                <a:cs typeface="Arial" pitchFamily="34" charset="0"/>
              </a:rPr>
              <a:t>Elektrosila</a:t>
            </a:r>
            <a:r>
              <a:rPr lang="en-GB" dirty="0"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&gt;  </a:t>
            </a:r>
            <a:r>
              <a:rPr lang="en-GB" dirty="0">
                <a:cs typeface="Arial" pitchFamily="34" charset="0"/>
              </a:rPr>
              <a:t>Mobile machining (Honing)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0034" y="4286256"/>
            <a:ext cx="8286808" cy="2071702"/>
            <a:chOff x="357158" y="4500570"/>
            <a:chExt cx="7226539" cy="1931633"/>
          </a:xfrm>
        </p:grpSpPr>
        <p:pic>
          <p:nvPicPr>
            <p:cNvPr id="5" name="Picture 5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4500570"/>
              <a:ext cx="2571768" cy="1931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7" descr="DSC00880_resiz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66" y="4500570"/>
              <a:ext cx="2511631" cy="192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image-625051cfdcba3faba62b00a4de7d5b3de72069995e14d5bd7a000994ae49f52e-V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0364" y="4500570"/>
              <a:ext cx="2004815" cy="19282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4993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13334" r="13005" b="13332"/>
          <a:stretch>
            <a:fillRect/>
          </a:stretch>
        </p:blipFill>
        <p:spPr>
          <a:xfrm>
            <a:off x="4643438" y="4764891"/>
            <a:ext cx="1785950" cy="196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57158" y="2000240"/>
            <a:ext cx="8429684" cy="646331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r>
              <a:rPr lang="sr-Latn-RS" dirty="0">
                <a:cs typeface="Arial" pitchFamily="34" charset="0"/>
              </a:rPr>
              <a:t>Original spare parts</a:t>
            </a:r>
            <a:r>
              <a:rPr lang="en-US" dirty="0">
                <a:cs typeface="Arial" pitchFamily="34" charset="0"/>
              </a:rPr>
              <a:t> OEM Alstom (BBC/ABB), GE, Shanghai Electric</a:t>
            </a:r>
            <a:r>
              <a:rPr lang="sr-Latn-BA" dirty="0">
                <a:cs typeface="Arial" pitchFamily="34" charset="0"/>
              </a:rPr>
              <a:t>,</a:t>
            </a:r>
            <a:r>
              <a:rPr lang="sr-Latn-RS" dirty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LMZ</a:t>
            </a:r>
            <a:r>
              <a:rPr lang="sr-Latn-RS" dirty="0">
                <a:cs typeface="Arial" pitchFamily="34" charset="0"/>
              </a:rPr>
              <a:t>, KTZ</a:t>
            </a:r>
            <a:r>
              <a:rPr lang="sr-Latn-BA" dirty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(turbine) </a:t>
            </a:r>
            <a:r>
              <a:rPr lang="sr-Latn-RS" dirty="0">
                <a:cs typeface="Arial" pitchFamily="34" charset="0"/>
              </a:rPr>
              <a:t>and own production service:</a:t>
            </a: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2633484" y="1429791"/>
            <a:ext cx="4019908" cy="434479"/>
          </a:xfrm>
        </p:spPr>
        <p:txBody>
          <a:bodyPr>
            <a:noAutofit/>
          </a:bodyPr>
          <a:lstStyle/>
          <a:p>
            <a:r>
              <a:rPr lang="de-DE" sz="2400" b="1" u="sng" dirty="0"/>
              <a:t>MANUFACTURING</a:t>
            </a:r>
            <a:r>
              <a:rPr lang="sr-Latn-RS" sz="2400" b="1" u="sng" dirty="0"/>
              <a:t> SERVICES</a:t>
            </a:r>
            <a:endParaRPr lang="de-DE" sz="2400" b="1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86578" y="2357430"/>
            <a:ext cx="2071703" cy="3000396"/>
            <a:chOff x="6786578" y="2357430"/>
            <a:chExt cx="2071703" cy="3000396"/>
          </a:xfrm>
        </p:grpSpPr>
        <p:pic>
          <p:nvPicPr>
            <p:cNvPr id="7" name="Picture 5" descr="IMG_059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6578" y="2357430"/>
              <a:ext cx="2071702" cy="15001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579" y="3857628"/>
              <a:ext cx="2071702" cy="15001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5392953"/>
            <a:ext cx="2500330" cy="13221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357158" y="2714620"/>
            <a:ext cx="6879138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dirty="0">
                <a:cs typeface="Arial" pitchFamily="34" charset="0"/>
              </a:rPr>
              <a:t>Bolts, screws, nuts, sleeves, shrink rings, generators coolers, oil coolers, generator sealing rings, shafts, spindles, shrink rings and bearings for turbine or generator</a:t>
            </a:r>
          </a:p>
          <a:p>
            <a:pPr marL="177800" indent="-177800"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dirty="0">
                <a:cs typeface="Arial" pitchFamily="34" charset="0"/>
              </a:rPr>
              <a:t>Frame for transport of turbine, generator and another components</a:t>
            </a:r>
          </a:p>
          <a:p>
            <a:pPr marL="285750" indent="-285750"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dirty="0">
                <a:cs typeface="Arial" pitchFamily="34" charset="0"/>
              </a:rPr>
              <a:t>Electrical bolt heaters</a:t>
            </a:r>
          </a:p>
          <a:p>
            <a:pPr marL="285750" indent="-285750"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GB" dirty="0" err="1">
                <a:cs typeface="Arial" pitchFamily="34" charset="0"/>
              </a:rPr>
              <a:t>Thermo</a:t>
            </a:r>
            <a:r>
              <a:rPr lang="en-GB" dirty="0">
                <a:cs typeface="Arial" pitchFamily="34" charset="0"/>
              </a:rPr>
              <a:t> couples</a:t>
            </a:r>
          </a:p>
        </p:txBody>
      </p:sp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5715016"/>
            <a:ext cx="2771824" cy="975003"/>
          </a:xfrm>
          <a:prstGeom prst="rect">
            <a:avLst/>
          </a:prstGeom>
        </p:spPr>
      </p:pic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6285" y="5357826"/>
            <a:ext cx="1807153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7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Bildschirmpräsentation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Benutzerdefiniertes Design</vt:lpstr>
      <vt:lpstr>PowerPoint-Präsentation</vt:lpstr>
      <vt:lpstr>PowerPoint-Präsentation</vt:lpstr>
      <vt:lpstr>HISTORY</vt:lpstr>
      <vt:lpstr>OUR PORTFOLIO</vt:lpstr>
      <vt:lpstr>CONSULTING</vt:lpstr>
      <vt:lpstr>SUPERVISION</vt:lpstr>
      <vt:lpstr>ENGINNERING AND DESIGN</vt:lpstr>
      <vt:lpstr>OVERHAUL</vt:lpstr>
      <vt:lpstr>MANUFACTURING SERVICES</vt:lpstr>
      <vt:lpstr>ADDITIONAL SERVICE</vt:lpstr>
      <vt:lpstr>CERTIFICATES</vt:lpstr>
      <vt:lpstr>REFERENCES</vt:lpstr>
      <vt:lpstr>EXAMPLES OF REFRENCE</vt:lpstr>
      <vt:lpstr>LOCATION</vt:lpstr>
      <vt:lpstr>CONTACT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Milan-OP</dc:creator>
  <cp:lastModifiedBy>Dalibor Nikolic</cp:lastModifiedBy>
  <cp:revision>81</cp:revision>
  <dcterms:created xsi:type="dcterms:W3CDTF">2018-08-17T10:29:51Z</dcterms:created>
  <dcterms:modified xsi:type="dcterms:W3CDTF">2022-05-18T14:19:21Z</dcterms:modified>
</cp:coreProperties>
</file>